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71" r:id="rId5"/>
    <p:sldId id="261" r:id="rId6"/>
    <p:sldId id="262" r:id="rId7"/>
    <p:sldId id="267" r:id="rId8"/>
    <p:sldId id="263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FF8"/>
    <a:srgbClr val="D4E2F4"/>
    <a:srgbClr val="BCD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578E-82B1-4BF3-A5B5-FD6F087D27AF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C033-1FBB-491C-A8ED-CF328484F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9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578E-82B1-4BF3-A5B5-FD6F087D27AF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C033-1FBB-491C-A8ED-CF328484F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0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578E-82B1-4BF3-A5B5-FD6F087D27AF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C033-1FBB-491C-A8ED-CF328484F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3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578E-82B1-4BF3-A5B5-FD6F087D27AF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C033-1FBB-491C-A8ED-CF328484F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9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578E-82B1-4BF3-A5B5-FD6F087D27AF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C033-1FBB-491C-A8ED-CF328484F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3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578E-82B1-4BF3-A5B5-FD6F087D27AF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C033-1FBB-491C-A8ED-CF328484F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18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578E-82B1-4BF3-A5B5-FD6F087D27AF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C033-1FBB-491C-A8ED-CF328484F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2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578E-82B1-4BF3-A5B5-FD6F087D27AF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C033-1FBB-491C-A8ED-CF328484F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578E-82B1-4BF3-A5B5-FD6F087D27AF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C033-1FBB-491C-A8ED-CF328484F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1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578E-82B1-4BF3-A5B5-FD6F087D27AF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C033-1FBB-491C-A8ED-CF328484F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24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578E-82B1-4BF3-A5B5-FD6F087D27AF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C033-1FBB-491C-A8ED-CF328484F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6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D578E-82B1-4BF3-A5B5-FD6F087D27AF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FC033-1FBB-491C-A8ED-CF328484F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3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pateadores.org/Portals/904/images/admin/pats%207%20star%20logo%20195%20png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http://www.pateadores.org/Portals/904/images/admin/pats%207%20star%20logo%20195%20png.png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0.jpeg"/><Relationship Id="rId10" Type="http://schemas.openxmlformats.org/officeDocument/2006/relationships/image" Target="../media/image25.jpeg"/><Relationship Id="rId4" Type="http://schemas.openxmlformats.org/officeDocument/2006/relationships/image" Target="../media/image14.jpe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4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http://www.pateadores.org/Portals/904/images/admin/pats%207%20star%20logo%20195%20png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.png"/><Relationship Id="rId5" Type="http://schemas.openxmlformats.org/officeDocument/2006/relationships/image" Target="../media/image8.gif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12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http://www.pateadores.org/Portals/904/images/admin/pats%207%20star%20logo%20195%20png.png" TargetMode="External"/><Relationship Id="rId5" Type="http://schemas.openxmlformats.org/officeDocument/2006/relationships/image" Target="../media/image17.png"/><Relationship Id="rId10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http://www.pateadores.org/Portals/904/images/admin/pats%207%20star%20logo%20195%20png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924" y="1143000"/>
            <a:ext cx="2614612" cy="383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9102" y="399871"/>
            <a:ext cx="84862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Welcome to Pateadores College Night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05891"/>
            <a:ext cx="2514600" cy="870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162" y="5181600"/>
            <a:ext cx="2265373" cy="1419005"/>
          </a:xfrm>
          <a:prstGeom prst="rect">
            <a:avLst/>
          </a:prstGeom>
        </p:spPr>
      </p:pic>
      <p:pic>
        <p:nvPicPr>
          <p:cNvPr id="1029" name="Picture 5" descr="https://upload.wikimedia.org/wikipedia/commons/1/18/CCCAA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110" y="5539969"/>
            <a:ext cx="3368490" cy="83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76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000" b="1" dirty="0" smtClean="0"/>
              <a:t>Future Pateadores College</a:t>
            </a:r>
            <a:br>
              <a:rPr lang="en-US" sz="5000" b="1" dirty="0" smtClean="0"/>
            </a:br>
            <a:r>
              <a:rPr lang="en-US" sz="5000" b="1" dirty="0" smtClean="0"/>
              <a:t>Verbal Commitments</a:t>
            </a:r>
            <a:endParaRPr lang="en-US" sz="5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654278"/>
              </p:ext>
            </p:extLst>
          </p:nvPr>
        </p:nvGraphicFramePr>
        <p:xfrm>
          <a:off x="1828800" y="1819275"/>
          <a:ext cx="5486400" cy="41033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743200"/>
                <a:gridCol w="2743200"/>
              </a:tblGrid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Madison Burke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Chico State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Zoe</a:t>
                      </a:r>
                      <a:r>
                        <a:rPr lang="en-US" sz="2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Clevely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Pepperdine</a:t>
                      </a:r>
                      <a:r>
                        <a:rPr lang="en-US" sz="2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University</a:t>
                      </a:r>
                    </a:p>
                    <a:p>
                      <a:pPr algn="ctr" fontAlgn="ctr"/>
                      <a:r>
                        <a:rPr lang="en-US" sz="2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U17 USWNT Pool</a:t>
                      </a:r>
                    </a:p>
                  </a:txBody>
                  <a:tcPr marL="9525" marR="9525" marT="9525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Mari </a:t>
                      </a:r>
                      <a:r>
                        <a:rPr lang="en-US" sz="2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DeStefani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Chico State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Chloe Gaynor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Pepperdine</a:t>
                      </a:r>
                      <a:r>
                        <a:rPr lang="en-US" sz="2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University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Megan Hussey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Concordia</a:t>
                      </a:r>
                      <a:r>
                        <a:rPr lang="en-US" sz="2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University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Jane Jordan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UC Riverside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Karley Weeks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University of San Francisco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AutoShape 10" descr="Image result for san diego state athletic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1" descr="http://www.pateadores.org/Portals/904/images/admin/pats%207%20star%20logo%20195%20png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10766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http://www.patsgear.org/thumbnail.asp?file=assets/images/thumbnails/pats-swan-logo-blue150_thumbnail.jpg&amp;maxx=150&amp;maxy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4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ttp://chico-state-university-chico-california.runnerspace.com/members/images/4/181288_fu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323" y="3424185"/>
            <a:ext cx="1344168" cy="111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community.pepperdine.edu/imc/images/design/peppwav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9" y="5105400"/>
            <a:ext cx="1344168" cy="62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cui.edu/Portals/0/uploadedimages/AboutCUI/News/CUI%20Eagles%20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6" y="3429000"/>
            <a:ext cx="1344168" cy="121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gracepointriverside.org/wp-content/uploads/2015/08/ucr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00" y="1869194"/>
            <a:ext cx="1422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www.irononsticker.com/images/2013/07/17/San%20Francisco%20Dons%20%202012-Pres%20Alternate%20LogoIron%20On%20Sticker%20(Heat%20Transfer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323" y="1752600"/>
            <a:ext cx="1344168" cy="12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a.disquscdn.com/uploads/mediaembed/images/2354/5255/origina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716" y="4746220"/>
            <a:ext cx="1344168" cy="134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25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2016 Professional Contract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Zach Kobayashi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http://www.mediatress.com/wp-content/uploads/sports/fclogos/GNK-Dinamo-Zagreb-Logo-Wallpa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1"/>
          <a:stretch/>
        </p:blipFill>
        <p:spPr bwMode="auto">
          <a:xfrm>
            <a:off x="2362200" y="1676400"/>
            <a:ext cx="4572000" cy="31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8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Coaches Panel</a:t>
            </a:r>
            <a:endParaRPr lang="en-US" dirty="0"/>
          </a:p>
        </p:txBody>
      </p:sp>
      <p:sp>
        <p:nvSpPr>
          <p:cNvPr id="6" name="AutoShape 4"/>
          <p:cNvSpPr>
            <a:spLocks noChangeAspect="1" noChangeArrowheads="1" noTextEdit="1"/>
          </p:cNvSpPr>
          <p:nvPr/>
        </p:nvSpPr>
        <p:spPr bwMode="auto">
          <a:xfrm>
            <a:off x="457200" y="1371600"/>
            <a:ext cx="822801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3200400" y="1409700"/>
            <a:ext cx="0" cy="458470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5943600" y="1409700"/>
            <a:ext cx="0" cy="458470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450850" y="1873250"/>
            <a:ext cx="8242301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450850" y="2697163"/>
            <a:ext cx="8242301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450850" y="3519488"/>
            <a:ext cx="8242301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450850" y="4341813"/>
            <a:ext cx="8242301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450850" y="5165725"/>
            <a:ext cx="8242301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" name="Line 31"/>
          <p:cNvSpPr>
            <a:spLocks noChangeShapeType="1"/>
          </p:cNvSpPr>
          <p:nvPr/>
        </p:nvSpPr>
        <p:spPr bwMode="auto">
          <a:xfrm>
            <a:off x="457200" y="1409700"/>
            <a:ext cx="0" cy="458470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" name="Line 32"/>
          <p:cNvSpPr>
            <a:spLocks noChangeShapeType="1"/>
          </p:cNvSpPr>
          <p:nvPr/>
        </p:nvSpPr>
        <p:spPr bwMode="auto">
          <a:xfrm>
            <a:off x="8686801" y="1409700"/>
            <a:ext cx="0" cy="458470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5" name="Line 33"/>
          <p:cNvSpPr>
            <a:spLocks noChangeShapeType="1"/>
          </p:cNvSpPr>
          <p:nvPr/>
        </p:nvSpPr>
        <p:spPr bwMode="auto">
          <a:xfrm>
            <a:off x="450850" y="1416050"/>
            <a:ext cx="8242301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Line 34"/>
          <p:cNvSpPr>
            <a:spLocks noChangeShapeType="1"/>
          </p:cNvSpPr>
          <p:nvPr/>
        </p:nvSpPr>
        <p:spPr bwMode="auto">
          <a:xfrm>
            <a:off x="450850" y="5988050"/>
            <a:ext cx="8242301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102" name="Group 3101"/>
          <p:cNvGrpSpPr/>
          <p:nvPr/>
        </p:nvGrpSpPr>
        <p:grpSpPr>
          <a:xfrm>
            <a:off x="457200" y="1416050"/>
            <a:ext cx="8229600" cy="496888"/>
            <a:chOff x="457200" y="1416050"/>
            <a:chExt cx="8229600" cy="49688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57200" y="1416050"/>
              <a:ext cx="2743200" cy="45720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200400" y="1416050"/>
              <a:ext cx="2743200" cy="45720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943600" y="1416050"/>
              <a:ext cx="2743200" cy="45720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" name="Rectangle 35"/>
            <p:cNvSpPr>
              <a:spLocks noChangeArrowheads="1"/>
            </p:cNvSpPr>
            <p:nvPr/>
          </p:nvSpPr>
          <p:spPr bwMode="auto">
            <a:xfrm>
              <a:off x="1444625" y="1457325"/>
              <a:ext cx="930275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Coach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8" name="Rectangle 36"/>
            <p:cNvSpPr>
              <a:spLocks noChangeArrowheads="1"/>
            </p:cNvSpPr>
            <p:nvPr/>
          </p:nvSpPr>
          <p:spPr bwMode="auto">
            <a:xfrm>
              <a:off x="4110038" y="1457325"/>
              <a:ext cx="1089025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College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9" name="Rectangle 37"/>
            <p:cNvSpPr>
              <a:spLocks noChangeArrowheads="1"/>
            </p:cNvSpPr>
            <p:nvPr/>
          </p:nvSpPr>
          <p:spPr bwMode="auto">
            <a:xfrm>
              <a:off x="7035800" y="1457325"/>
              <a:ext cx="723900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Title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03" name="Group 3102"/>
          <p:cNvGrpSpPr/>
          <p:nvPr/>
        </p:nvGrpSpPr>
        <p:grpSpPr>
          <a:xfrm>
            <a:off x="457200" y="1873250"/>
            <a:ext cx="8229600" cy="862013"/>
            <a:chOff x="457200" y="1873250"/>
            <a:chExt cx="8229600" cy="86201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57200" y="1873250"/>
              <a:ext cx="2743200" cy="823913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200400" y="1873250"/>
              <a:ext cx="2743200" cy="823913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943600" y="1873250"/>
              <a:ext cx="2743200" cy="823913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Rectangle 38"/>
            <p:cNvSpPr>
              <a:spLocks noChangeArrowheads="1"/>
            </p:cNvSpPr>
            <p:nvPr/>
          </p:nvSpPr>
          <p:spPr bwMode="auto">
            <a:xfrm>
              <a:off x="1187450" y="2097088"/>
              <a:ext cx="847725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Mike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1" name="Rectangle 39"/>
            <p:cNvSpPr>
              <a:spLocks noChangeArrowheads="1"/>
            </p:cNvSpPr>
            <p:nvPr/>
          </p:nvSpPr>
          <p:spPr bwMode="auto">
            <a:xfrm>
              <a:off x="1866900" y="2097088"/>
              <a:ext cx="765175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Ditta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2" name="Rectangle 40"/>
            <p:cNvSpPr>
              <a:spLocks noChangeArrowheads="1"/>
            </p:cNvSpPr>
            <p:nvPr/>
          </p:nvSpPr>
          <p:spPr bwMode="auto">
            <a:xfrm>
              <a:off x="4005263" y="2097088"/>
              <a:ext cx="1287463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UC Irvine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3" name="Rectangle 41"/>
            <p:cNvSpPr>
              <a:spLocks noChangeArrowheads="1"/>
            </p:cNvSpPr>
            <p:nvPr/>
          </p:nvSpPr>
          <p:spPr bwMode="auto">
            <a:xfrm>
              <a:off x="6353175" y="1914525"/>
              <a:ext cx="2176463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Men’s Assistant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4" name="Rectangle 42"/>
            <p:cNvSpPr>
              <a:spLocks noChangeArrowheads="1"/>
            </p:cNvSpPr>
            <p:nvPr/>
          </p:nvSpPr>
          <p:spPr bwMode="auto">
            <a:xfrm>
              <a:off x="6934200" y="2279650"/>
              <a:ext cx="915988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Coach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04" name="Group 3103"/>
          <p:cNvGrpSpPr/>
          <p:nvPr/>
        </p:nvGrpSpPr>
        <p:grpSpPr>
          <a:xfrm>
            <a:off x="457200" y="2697163"/>
            <a:ext cx="8315325" cy="860425"/>
            <a:chOff x="457200" y="2697163"/>
            <a:chExt cx="8315325" cy="860425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57200" y="2697163"/>
              <a:ext cx="2743200" cy="822325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00400" y="2697163"/>
              <a:ext cx="2743200" cy="822325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943600" y="2697163"/>
              <a:ext cx="2743200" cy="822325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" name="Rectangle 43"/>
            <p:cNvSpPr>
              <a:spLocks noChangeArrowheads="1"/>
            </p:cNvSpPr>
            <p:nvPr/>
          </p:nvSpPr>
          <p:spPr bwMode="auto">
            <a:xfrm>
              <a:off x="865188" y="2921000"/>
              <a:ext cx="1084263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Cheyne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6" name="Rectangle 44"/>
            <p:cNvSpPr>
              <a:spLocks noChangeArrowheads="1"/>
            </p:cNvSpPr>
            <p:nvPr/>
          </p:nvSpPr>
          <p:spPr bwMode="auto">
            <a:xfrm>
              <a:off x="1857375" y="2921000"/>
              <a:ext cx="1098550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Gordon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7" name="Rectangle 45"/>
            <p:cNvSpPr>
              <a:spLocks noChangeArrowheads="1"/>
            </p:cNvSpPr>
            <p:nvPr/>
          </p:nvSpPr>
          <p:spPr bwMode="auto">
            <a:xfrm>
              <a:off x="3560763" y="2921000"/>
              <a:ext cx="2184400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Concordia Irvine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8" name="Rectangle 46"/>
            <p:cNvSpPr>
              <a:spLocks noChangeArrowheads="1"/>
            </p:cNvSpPr>
            <p:nvPr/>
          </p:nvSpPr>
          <p:spPr bwMode="auto">
            <a:xfrm>
              <a:off x="6121400" y="2736850"/>
              <a:ext cx="2651125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Women’s Associate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9" name="Rectangle 47"/>
            <p:cNvSpPr>
              <a:spLocks noChangeArrowheads="1"/>
            </p:cNvSpPr>
            <p:nvPr/>
          </p:nvSpPr>
          <p:spPr bwMode="auto">
            <a:xfrm>
              <a:off x="6577013" y="3101975"/>
              <a:ext cx="1633538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Head Coach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06" name="Group 3105"/>
          <p:cNvGrpSpPr/>
          <p:nvPr/>
        </p:nvGrpSpPr>
        <p:grpSpPr>
          <a:xfrm>
            <a:off x="457200" y="3519488"/>
            <a:ext cx="8229600" cy="862013"/>
            <a:chOff x="457200" y="3519488"/>
            <a:chExt cx="8229600" cy="862013"/>
          </a:xfrm>
        </p:grpSpPr>
        <p:grpSp>
          <p:nvGrpSpPr>
            <p:cNvPr id="3105" name="Group 3104"/>
            <p:cNvGrpSpPr/>
            <p:nvPr/>
          </p:nvGrpSpPr>
          <p:grpSpPr>
            <a:xfrm>
              <a:off x="457200" y="3519488"/>
              <a:ext cx="8229600" cy="822325"/>
              <a:chOff x="457200" y="3519488"/>
              <a:chExt cx="8229600" cy="822325"/>
            </a:xfrm>
          </p:grpSpPr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457200" y="3519488"/>
                <a:ext cx="2743200" cy="822325"/>
              </a:xfrm>
              <a:prstGeom prst="rect">
                <a:avLst/>
              </a:prstGeom>
              <a:solidFill>
                <a:srgbClr val="D0D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3200400" y="3519488"/>
                <a:ext cx="2743200" cy="822325"/>
              </a:xfrm>
              <a:prstGeom prst="rect">
                <a:avLst/>
              </a:prstGeom>
              <a:solidFill>
                <a:srgbClr val="D0D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5943600" y="3519488"/>
                <a:ext cx="2743200" cy="822325"/>
              </a:xfrm>
              <a:prstGeom prst="rect">
                <a:avLst/>
              </a:prstGeom>
              <a:solidFill>
                <a:srgbClr val="D0D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0" name="Rectangle 48"/>
              <p:cNvSpPr>
                <a:spLocks noChangeArrowheads="1"/>
              </p:cNvSpPr>
              <p:nvPr/>
            </p:nvSpPr>
            <p:spPr bwMode="auto">
              <a:xfrm>
                <a:off x="820738" y="3741738"/>
                <a:ext cx="2187575" cy="455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Kristen St. Claire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1" name="Rectangle 49"/>
              <p:cNvSpPr>
                <a:spLocks noChangeArrowheads="1"/>
              </p:cNvSpPr>
              <p:nvPr/>
            </p:nvSpPr>
            <p:spPr bwMode="auto">
              <a:xfrm>
                <a:off x="3517900" y="3741738"/>
                <a:ext cx="2274888" cy="455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California Baptist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2" name="Rectangle 50"/>
              <p:cNvSpPr>
                <a:spLocks noChangeArrowheads="1"/>
              </p:cNvSpPr>
              <p:nvPr/>
            </p:nvSpPr>
            <p:spPr bwMode="auto">
              <a:xfrm>
                <a:off x="6380163" y="3559175"/>
                <a:ext cx="2127250" cy="455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Women’s Head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93" name="Rectangle 51"/>
            <p:cNvSpPr>
              <a:spLocks noChangeArrowheads="1"/>
            </p:cNvSpPr>
            <p:nvPr/>
          </p:nvSpPr>
          <p:spPr bwMode="auto">
            <a:xfrm>
              <a:off x="6934200" y="3925888"/>
              <a:ext cx="915988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Coach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07" name="Group 3106"/>
          <p:cNvGrpSpPr/>
          <p:nvPr/>
        </p:nvGrpSpPr>
        <p:grpSpPr>
          <a:xfrm>
            <a:off x="457200" y="4341813"/>
            <a:ext cx="8229600" cy="863600"/>
            <a:chOff x="457200" y="4341813"/>
            <a:chExt cx="8229600" cy="863600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57200" y="4341813"/>
              <a:ext cx="2743200" cy="823913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200400" y="4341813"/>
              <a:ext cx="2743200" cy="823913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5943600" y="4341813"/>
              <a:ext cx="2743200" cy="823913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4" name="Rectangle 52"/>
            <p:cNvSpPr>
              <a:spLocks noChangeArrowheads="1"/>
            </p:cNvSpPr>
            <p:nvPr/>
          </p:nvSpPr>
          <p:spPr bwMode="auto">
            <a:xfrm>
              <a:off x="985838" y="4565650"/>
              <a:ext cx="1865313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Kevin Watson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5" name="Rectangle 53"/>
            <p:cNvSpPr>
              <a:spLocks noChangeArrowheads="1"/>
            </p:cNvSpPr>
            <p:nvPr/>
          </p:nvSpPr>
          <p:spPr bwMode="auto">
            <a:xfrm>
              <a:off x="3340100" y="4565650"/>
              <a:ext cx="2625725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CSU San Bernardino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6" name="Rectangle 54"/>
            <p:cNvSpPr>
              <a:spLocks noChangeArrowheads="1"/>
            </p:cNvSpPr>
            <p:nvPr/>
          </p:nvSpPr>
          <p:spPr bwMode="auto">
            <a:xfrm>
              <a:off x="6353175" y="4383088"/>
              <a:ext cx="2176463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Men’s Assistant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7" name="Rectangle 55"/>
            <p:cNvSpPr>
              <a:spLocks noChangeArrowheads="1"/>
            </p:cNvSpPr>
            <p:nvPr/>
          </p:nvSpPr>
          <p:spPr bwMode="auto">
            <a:xfrm>
              <a:off x="6934200" y="4749800"/>
              <a:ext cx="915988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Coach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08" name="Group 3107"/>
          <p:cNvGrpSpPr/>
          <p:nvPr/>
        </p:nvGrpSpPr>
        <p:grpSpPr>
          <a:xfrm>
            <a:off x="457200" y="5165725"/>
            <a:ext cx="8229600" cy="860426"/>
            <a:chOff x="457200" y="5165725"/>
            <a:chExt cx="8229600" cy="860426"/>
          </a:xfrm>
        </p:grpSpPr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57200" y="5165725"/>
              <a:ext cx="2743200" cy="822325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200400" y="5165725"/>
              <a:ext cx="2743200" cy="822325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5943600" y="5165725"/>
              <a:ext cx="2743200" cy="822325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8" name="Rectangle 56"/>
            <p:cNvSpPr>
              <a:spLocks noChangeArrowheads="1"/>
            </p:cNvSpPr>
            <p:nvPr/>
          </p:nvSpPr>
          <p:spPr bwMode="auto">
            <a:xfrm>
              <a:off x="923925" y="5387975"/>
              <a:ext cx="1981200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Ian Woodhead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9" name="Rectangle 57"/>
            <p:cNvSpPr>
              <a:spLocks noChangeArrowheads="1"/>
            </p:cNvSpPr>
            <p:nvPr/>
          </p:nvSpPr>
          <p:spPr bwMode="auto">
            <a:xfrm>
              <a:off x="3546475" y="5387975"/>
              <a:ext cx="2220913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Santiago Canyon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0" name="Rectangle 58"/>
            <p:cNvSpPr>
              <a:spLocks noChangeArrowheads="1"/>
            </p:cNvSpPr>
            <p:nvPr/>
          </p:nvSpPr>
          <p:spPr bwMode="auto">
            <a:xfrm>
              <a:off x="6380163" y="5207000"/>
              <a:ext cx="2127250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Women’s Head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1" name="Rectangle 59"/>
            <p:cNvSpPr>
              <a:spLocks noChangeArrowheads="1"/>
            </p:cNvSpPr>
            <p:nvPr/>
          </p:nvSpPr>
          <p:spPr bwMode="auto">
            <a:xfrm>
              <a:off x="6934200" y="5570538"/>
              <a:ext cx="915988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Coach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016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Frequently Asked Questions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500" b="1" dirty="0"/>
              <a:t>What is the NCAA </a:t>
            </a:r>
            <a:r>
              <a:rPr lang="en-US" sz="4500" b="1" dirty="0" smtClean="0"/>
              <a:t>and what are the </a:t>
            </a:r>
            <a:r>
              <a:rPr lang="en-US" sz="4500" b="1" dirty="0"/>
              <a:t>differences between </a:t>
            </a:r>
            <a:r>
              <a:rPr lang="en-US" sz="4500" b="1" dirty="0" smtClean="0"/>
              <a:t/>
            </a:r>
            <a:br>
              <a:rPr lang="en-US" sz="4500" b="1" dirty="0" smtClean="0"/>
            </a:br>
            <a:r>
              <a:rPr lang="en-US" sz="4500" b="1" dirty="0" smtClean="0"/>
              <a:t>DI</a:t>
            </a:r>
            <a:r>
              <a:rPr lang="en-US" sz="4500" b="1" dirty="0"/>
              <a:t>, DII, DIII</a:t>
            </a:r>
            <a:r>
              <a:rPr lang="en-US" sz="4500" b="1" dirty="0" smtClean="0"/>
              <a:t>?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4500" b="1" dirty="0"/>
              <a:t>What is </a:t>
            </a:r>
            <a:r>
              <a:rPr lang="en-US" sz="4500" b="1" dirty="0" smtClean="0"/>
              <a:t>the NAIA </a:t>
            </a:r>
            <a:r>
              <a:rPr lang="en-US" sz="4500" b="1" dirty="0"/>
              <a:t>and </a:t>
            </a:r>
            <a:r>
              <a:rPr lang="en-US" sz="4500" b="1" dirty="0" smtClean="0"/>
              <a:t>what are the differences </a:t>
            </a:r>
            <a:r>
              <a:rPr lang="en-US" sz="4500" b="1" dirty="0"/>
              <a:t>between that and NCAA?</a:t>
            </a:r>
            <a:endParaRPr lang="en-US" sz="4500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69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Frequently Asked Questions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500" b="1" dirty="0"/>
              <a:t>What is the </a:t>
            </a:r>
            <a:r>
              <a:rPr lang="en-US" sz="4500" b="1" dirty="0" smtClean="0"/>
              <a:t>CCCAA?</a:t>
            </a:r>
          </a:p>
          <a:p>
            <a:r>
              <a:rPr lang="en-US" sz="4500" b="1" dirty="0" smtClean="0"/>
              <a:t>What is the NCAA clearing house and eligibility center?</a:t>
            </a:r>
          </a:p>
          <a:p>
            <a:pPr marL="0" indent="0">
              <a:buNone/>
            </a:pPr>
            <a:endParaRPr lang="en-US" sz="1500" dirty="0" smtClean="0"/>
          </a:p>
          <a:p>
            <a:r>
              <a:rPr lang="en-US" sz="4500" b="1" dirty="0" smtClean="0"/>
              <a:t>What does it mean to be verbally committed and what is the national letter of intent?</a:t>
            </a:r>
            <a:endParaRPr lang="en-US" sz="4500" dirty="0" smtClean="0"/>
          </a:p>
          <a:p>
            <a:pPr marL="0" indent="0">
              <a:buNone/>
            </a:pPr>
            <a:endParaRPr lang="en-US" sz="4500" b="1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609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Frequently Asked Questions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4800" b="1" dirty="0"/>
              <a:t>How can I get financial help</a:t>
            </a:r>
            <a:r>
              <a:rPr lang="en-US" sz="4800" b="1" dirty="0" smtClean="0"/>
              <a:t>?</a:t>
            </a:r>
          </a:p>
          <a:p>
            <a:pPr lvl="1"/>
            <a:r>
              <a:rPr lang="en-US" sz="4400" b="1" dirty="0" smtClean="0"/>
              <a:t>Federal Student Aid (FAFSA)</a:t>
            </a:r>
          </a:p>
          <a:p>
            <a:pPr lvl="1"/>
            <a:r>
              <a:rPr lang="en-US" sz="4400" b="1" dirty="0" smtClean="0"/>
              <a:t>From school (need based and grades)</a:t>
            </a:r>
          </a:p>
          <a:p>
            <a:pPr lvl="1"/>
            <a:r>
              <a:rPr lang="en-US" sz="4400" b="1" dirty="0" smtClean="0"/>
              <a:t>From school (soccer scholarships where applicable)</a:t>
            </a:r>
          </a:p>
          <a:p>
            <a:pPr lvl="1"/>
            <a:r>
              <a:rPr lang="en-US" sz="4400" b="1" dirty="0" smtClean="0"/>
              <a:t>From Foundations</a:t>
            </a:r>
          </a:p>
          <a:p>
            <a:pPr lvl="1"/>
            <a:r>
              <a:rPr lang="en-US" sz="4400" b="1" dirty="0" smtClean="0"/>
              <a:t>Other means</a:t>
            </a:r>
            <a:endParaRPr lang="en-US" sz="4400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413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The Process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Be NCAA compliant</a:t>
            </a:r>
          </a:p>
          <a:p>
            <a:pPr lvl="1"/>
            <a:r>
              <a:rPr lang="en-US" dirty="0" smtClean="0"/>
              <a:t>Take the right classes (check with counselors)</a:t>
            </a:r>
          </a:p>
          <a:p>
            <a:pPr lvl="1"/>
            <a:r>
              <a:rPr lang="en-US" dirty="0" smtClean="0"/>
              <a:t>SAT and ACT</a:t>
            </a:r>
          </a:p>
          <a:p>
            <a:r>
              <a:rPr lang="en-US" b="1" dirty="0" smtClean="0"/>
              <a:t>Register with NCAA eligibility center</a:t>
            </a:r>
          </a:p>
          <a:p>
            <a:pPr lvl="1"/>
            <a:r>
              <a:rPr lang="en-US" dirty="0" smtClean="0"/>
              <a:t>Sophomore year</a:t>
            </a:r>
          </a:p>
          <a:p>
            <a:r>
              <a:rPr lang="en-US" b="1" dirty="0" smtClean="0"/>
              <a:t>Make lists  </a:t>
            </a:r>
          </a:p>
          <a:p>
            <a:pPr lvl="1"/>
            <a:r>
              <a:rPr lang="en-US" dirty="0" smtClean="0"/>
              <a:t>Realistic choices </a:t>
            </a:r>
          </a:p>
          <a:p>
            <a:pPr lvl="1"/>
            <a:r>
              <a:rPr lang="en-US" dirty="0" smtClean="0"/>
              <a:t>Dream schools (lists can overlap)</a:t>
            </a:r>
          </a:p>
          <a:p>
            <a:r>
              <a:rPr lang="en-US" b="1" dirty="0" smtClean="0"/>
              <a:t>Research schools</a:t>
            </a:r>
          </a:p>
          <a:p>
            <a:pPr lvl="1"/>
            <a:r>
              <a:rPr lang="en-US" dirty="0" smtClean="0"/>
              <a:t>Look at size, location, religious affiliation, majors offered, cost, financial aid offered</a:t>
            </a:r>
          </a:p>
        </p:txBody>
      </p:sp>
    </p:spTree>
    <p:extLst>
      <p:ext uri="{BB962C8B-B14F-4D97-AF65-F5344CB8AC3E}">
        <p14:creationId xmlns:p14="http://schemas.microsoft.com/office/powerpoint/2010/main" val="251699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The Process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Contact coaches </a:t>
            </a:r>
          </a:p>
          <a:p>
            <a:pPr lvl="1"/>
            <a:r>
              <a:rPr lang="en-US" dirty="0" smtClean="0"/>
              <a:t>Introduce yourself</a:t>
            </a:r>
          </a:p>
          <a:p>
            <a:pPr lvl="1"/>
            <a:r>
              <a:rPr lang="en-US" dirty="0" smtClean="0"/>
              <a:t>Inquire about camps and set up visits</a:t>
            </a:r>
          </a:p>
          <a:p>
            <a:pPr lvl="1"/>
            <a:r>
              <a:rPr lang="en-US" dirty="0" smtClean="0"/>
              <a:t>Send tournament schedules </a:t>
            </a:r>
          </a:p>
          <a:p>
            <a:r>
              <a:rPr lang="en-US" sz="2800" b="1" dirty="0" smtClean="0"/>
              <a:t>ID Camps</a:t>
            </a:r>
          </a:p>
          <a:p>
            <a:r>
              <a:rPr lang="en-US" sz="2800" b="1" dirty="0" smtClean="0"/>
              <a:t>Attend College showcases/scouted events</a:t>
            </a:r>
          </a:p>
          <a:p>
            <a:r>
              <a:rPr lang="en-US" sz="2800" b="1" dirty="0" smtClean="0"/>
              <a:t>Highlight video</a:t>
            </a:r>
          </a:p>
          <a:p>
            <a:pPr lvl="1"/>
            <a:r>
              <a:rPr lang="en-US" dirty="0" smtClean="0"/>
              <a:t>Length of video </a:t>
            </a:r>
          </a:p>
          <a:p>
            <a:pPr lvl="1"/>
            <a:r>
              <a:rPr lang="en-US" dirty="0" smtClean="0"/>
              <a:t>Let clips run to show before and after the play you are involved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3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000" b="1" dirty="0" smtClean="0"/>
              <a:t>2016 Pateadores </a:t>
            </a:r>
            <a:br>
              <a:rPr lang="en-US" sz="5000" b="1" dirty="0" smtClean="0"/>
            </a:br>
            <a:r>
              <a:rPr lang="en-US" sz="5000" b="1" dirty="0" smtClean="0"/>
              <a:t>College Commitments</a:t>
            </a:r>
            <a:endParaRPr lang="en-US" sz="5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111999"/>
              </p:ext>
            </p:extLst>
          </p:nvPr>
        </p:nvGraphicFramePr>
        <p:xfrm>
          <a:off x="1828800" y="1539240"/>
          <a:ext cx="5486400" cy="49377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743200"/>
                <a:gridCol w="2743200"/>
              </a:tblGrid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Rola</a:t>
                      </a: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Badawiya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UC Riverside</a:t>
                      </a:r>
                    </a:p>
                  </a:txBody>
                  <a:tcPr marL="9525" marR="9525" marT="9525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Riley </a:t>
                      </a:r>
                      <a:r>
                        <a:rPr lang="en-US" sz="2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Battenfield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Covenant College </a:t>
                      </a:r>
                    </a:p>
                  </a:txBody>
                  <a:tcPr marL="9525" marR="9525" marT="9525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Gabriela Cavazos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University of Redlands </a:t>
                      </a:r>
                    </a:p>
                  </a:txBody>
                  <a:tcPr marL="9525" marR="9525" marT="9525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Cole Crisp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Air Force Academy </a:t>
                      </a:r>
                    </a:p>
                  </a:txBody>
                  <a:tcPr marL="9525" marR="9525" marT="9525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Matt Davis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San Diego State </a:t>
                      </a:r>
                    </a:p>
                  </a:txBody>
                  <a:tcPr marL="9525" marR="9525" marT="9525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Jack Gorrien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St. Mary’s College</a:t>
                      </a:r>
                    </a:p>
                  </a:txBody>
                  <a:tcPr marL="9525" marR="9525" marT="9525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Garret Hogbin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Chico State </a:t>
                      </a:r>
                    </a:p>
                  </a:txBody>
                  <a:tcPr marL="9525" marR="9525" marT="9525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Jacob Huber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CSU San Bernardino</a:t>
                      </a:r>
                    </a:p>
                  </a:txBody>
                  <a:tcPr marL="9525" marR="9525" marT="9525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Dan Klemm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Drexel University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098" name="Picture 2" descr="http://www.gracepointriverside.org/wp-content/uploads/2015/08/uc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143000"/>
            <a:ext cx="1422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teamunify.com/onsbcst/UserFiles/Image/RedlandsBulldo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6" y="3476625"/>
            <a:ext cx="13430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upload.wikimedia.org/wikipedia/en/thumb/2/24/Air_Force_Falcons.svg/1280px-Air_Force_Falcons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81" y="4343400"/>
            <a:ext cx="1344168" cy="96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Image result for san diego state athletic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8" name="Picture 12" descr="http://www.underconsideration.com/brandnew/archives/sdsu_logo_lar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93" y="1526007"/>
            <a:ext cx="1344168" cy="114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prepsportswear.com/media/images/college_logos/300x300/2302149_mktg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2" y="2743200"/>
            <a:ext cx="1344168" cy="134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chico-state-university-chico-california.runnerspace.com/members/images/4/181288_ful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032" y="5410200"/>
            <a:ext cx="1344168" cy="111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s3-us-west-2.amazonaws.com/asset.plexuss.com/college/logos/California_State_University_San_Bernardin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2" y="4114800"/>
            <a:ext cx="1344168" cy="70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drexel.edu/~/media/Images/identity/athletics/athletics_primary.ashx?la=en&amp;hash=8914D5DD1C4B6E66BEE4526E44C70C594987EAF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2" y="5128229"/>
            <a:ext cx="1344168" cy="104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://soccer.sincsports.com/photos/collegelogo/cov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625" y="2344674"/>
            <a:ext cx="1344168" cy="100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" descr="http://www.pateadores.org/Portals/904/images/admin/pats%207%20star%20logo%20195%20png.png"/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72" y="137160"/>
            <a:ext cx="810766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http://www.patsgear.org/thumbnail.asp?file=assets/images/thumbnails/pats-swan-logo-blue150_thumbnail.jpg&amp;maxx=150&amp;maxy=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2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000" b="1" dirty="0" smtClean="0"/>
              <a:t>2016 Pateadores </a:t>
            </a:r>
            <a:br>
              <a:rPr lang="en-US" sz="5000" b="1" dirty="0" smtClean="0"/>
            </a:br>
            <a:r>
              <a:rPr lang="en-US" sz="5000" b="1" dirty="0" smtClean="0"/>
              <a:t>College Commitments</a:t>
            </a:r>
            <a:endParaRPr lang="en-US" sz="5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393604"/>
              </p:ext>
            </p:extLst>
          </p:nvPr>
        </p:nvGraphicFramePr>
        <p:xfrm>
          <a:off x="1828800" y="1676400"/>
          <a:ext cx="5486400" cy="478345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743200"/>
                <a:gridCol w="2743200"/>
              </a:tblGrid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Gwen </a:t>
                      </a:r>
                      <a:r>
                        <a:rPr lang="en-US" sz="2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Maly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University of New Mexico </a:t>
                      </a:r>
                    </a:p>
                  </a:txBody>
                  <a:tcPr marL="9525" marR="9525" marT="9525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Victor Mendoza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CSU San Bernardino</a:t>
                      </a:r>
                    </a:p>
                  </a:txBody>
                  <a:tcPr marL="9525" marR="9525" marT="9525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Jaelyn Peeples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Louisiana Tech</a:t>
                      </a:r>
                    </a:p>
                  </a:txBody>
                  <a:tcPr marL="9525" marR="9525" marT="9525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Rodrigo San Ramon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Loyola </a:t>
                      </a: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Marymount University </a:t>
                      </a:r>
                    </a:p>
                  </a:txBody>
                  <a:tcPr marL="9525" marR="9525" marT="9525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Owen Smith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New York University </a:t>
                      </a:r>
                    </a:p>
                  </a:txBody>
                  <a:tcPr marL="9525" marR="9525" marT="9525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Danielle Strickler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Biola University </a:t>
                      </a:r>
                    </a:p>
                  </a:txBody>
                  <a:tcPr marL="9525" marR="9525" marT="9525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Tierra Verosik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Point Loma University</a:t>
                      </a:r>
                    </a:p>
                  </a:txBody>
                  <a:tcPr marL="9525" marR="9525" marT="9525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Taylor Veloz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Kansas </a:t>
                      </a:r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Wesleyan </a:t>
                      </a: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University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AutoShape 10" descr="Image result for san diego state athletic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4" name="Picture 18" descr="https://s3-us-west-2.amazonaws.com/asset.plexuss.com/college/logos/California_State_University_San_Bernardi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81" y="3031804"/>
            <a:ext cx="1344168" cy="70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cosap.unm.edu/campus-resources/student-athletes/lobo-athletics-logo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343" y="1628997"/>
            <a:ext cx="1344168" cy="109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en/thumb/c/cb/LA_Tech_Athletics_Logo.svg/1280px-LA_Tech_Athletics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343" y="4101803"/>
            <a:ext cx="1344168" cy="77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upload.wikimedia.org/wikipedia/en/9/9a/LoyolaMarymountLion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372" y="5257800"/>
            <a:ext cx="1344168" cy="128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upload.wikimedia.org/wikipedia/en/e/e0/NYU_Violets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7" y="5440680"/>
            <a:ext cx="905218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connect.biola.edu/view.image?Id=179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68" y="1685625"/>
            <a:ext cx="1344168" cy="118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mbaypreps.com/colleges/PointLomaNazareneSeaLions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3" y="3048000"/>
            <a:ext cx="1344168" cy="68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pbs.twimg.com/profile_images/626590963641749505/XfSdyg6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3" y="3962400"/>
            <a:ext cx="1344168" cy="134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" descr="http://www.pateadores.org/Portals/904/images/admin/pats%207%20star%20logo%20195%20png.png"/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72" y="137160"/>
            <a:ext cx="810766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http://www.patsgear.org/thumbnail.asp?file=assets/images/thumbnails/pats-swan-logo-blue150_thumbnail.jpg&amp;maxx=150&amp;maxy=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97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357</Words>
  <Application>Microsoft Office PowerPoint</Application>
  <PresentationFormat>On-screen Show (4:3)</PresentationFormat>
  <Paragraphs>126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College Coaches Panel</vt:lpstr>
      <vt:lpstr>Frequently Asked Questions</vt:lpstr>
      <vt:lpstr>Frequently Asked Questions</vt:lpstr>
      <vt:lpstr>Frequently Asked Questions</vt:lpstr>
      <vt:lpstr>The Process</vt:lpstr>
      <vt:lpstr>The Process</vt:lpstr>
      <vt:lpstr>2016 Pateadores  College Commitments</vt:lpstr>
      <vt:lpstr>2016 Pateadores  College Commitments</vt:lpstr>
      <vt:lpstr>Future Pateadores College Verbal Commitments</vt:lpstr>
      <vt:lpstr>2016 Professional Contract</vt:lpstr>
    </vt:vector>
  </TitlesOfParts>
  <Company>Capistrano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CUSD</dc:creator>
  <cp:lastModifiedBy>CUSD</cp:lastModifiedBy>
  <cp:revision>18</cp:revision>
  <dcterms:created xsi:type="dcterms:W3CDTF">2016-03-12T15:39:29Z</dcterms:created>
  <dcterms:modified xsi:type="dcterms:W3CDTF">2016-03-12T19:32:28Z</dcterms:modified>
</cp:coreProperties>
</file>